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4"/>
    <p:sldMasterId id="2147483648" r:id="rId5"/>
  </p:sldMasterIdLst>
  <p:sldIdLst>
    <p:sldId id="256" r:id="rId6"/>
    <p:sldId id="257" r:id="rId7"/>
    <p:sldId id="258" r:id="rId8"/>
    <p:sldId id="260" r:id="rId9"/>
    <p:sldId id="261" r:id="rId10"/>
    <p:sldId id="262" r:id="rId1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37" d="100"/>
          <a:sy n="37" d="100"/>
        </p:scale>
        <p:origin x="48" y="6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10/12/2020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113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296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2199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596A64-17CB-408C-BB87-CC83945194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93FD41F3-A3BB-4B58-8203-6A80F72F37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A4486-B9A2-4029-AF87-41E9CACD4001}" type="datetimeFigureOut">
              <a:rPr lang="nl-NL" smtClean="0"/>
              <a:t>12-10-2020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C588A09-FF85-48C4-9540-BB6BF16685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E1E22039-9EB7-41D9-89C1-DC9313EAC8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2BC69-E95C-4312-AB11-005F940E549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69270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858CEF17-330D-4A75-A8A5-817A0152E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A4486-B9A2-4029-AF87-41E9CACD4001}" type="datetimeFigureOut">
              <a:rPr lang="nl-NL" smtClean="0"/>
              <a:t>12-10-2020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ECB859A0-C080-4E3E-8A5D-D851C2C2C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077314AA-AC0B-4C85-88CB-A6098BEC1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2BC69-E95C-4312-AB11-005F940E549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19970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8725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9967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5715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018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1346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761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969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285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10/12/2020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1446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66" r:id="rId6"/>
    <p:sldLayoutId id="2147483662" r:id="rId7"/>
    <p:sldLayoutId id="2147483663" r:id="rId8"/>
    <p:sldLayoutId id="2147483664" r:id="rId9"/>
    <p:sldLayoutId id="2147483665" r:id="rId10"/>
    <p:sldLayoutId id="2147483667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BC57D612-9931-48D8-B046-C486886961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820B4E9-1BFD-4749-A787-F0B1D53787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27B5C2C-8EE2-4CF4-AE31-D491C03193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0A4486-B9A2-4029-AF87-41E9CACD4001}" type="datetimeFigureOut">
              <a:rPr lang="nl-NL" smtClean="0"/>
              <a:t>12-10-2020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0BF9258-CE05-4FA8-8561-3D3881B482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C4F0DDE-84A8-423D-AE1E-431180ED49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2BC69-E95C-4312-AB11-005F940E549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8562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98FE0E0-D95D-46EF-A375-475D4DB0ED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F3901AA-E3D3-4588-B0DB-81587C6C1BE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5898" r="-1" b="9082"/>
          <a:stretch/>
        </p:blipFill>
        <p:spPr>
          <a:xfrm>
            <a:off x="20" y="10"/>
            <a:ext cx="12188931" cy="6857989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D503E11D-D7FB-44ED-80F1-8CDAD7A9A4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tx1">
                  <a:alpha val="30000"/>
                </a:schemeClr>
              </a:gs>
              <a:gs pos="33000">
                <a:schemeClr val="tx1">
                  <a:alpha val="20000"/>
                </a:schemeClr>
              </a:gs>
              <a:gs pos="0">
                <a:schemeClr val="tx1">
                  <a:alpha val="0"/>
                </a:schemeClr>
              </a:gs>
              <a:gs pos="100000">
                <a:schemeClr val="tx1">
                  <a:alpha val="30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5D45933-7E34-4DEA-8A01-F511D90C1F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0080" y="640080"/>
            <a:ext cx="6894575" cy="3566160"/>
          </a:xfrm>
        </p:spPr>
        <p:txBody>
          <a:bodyPr>
            <a:normAutofit/>
          </a:bodyPr>
          <a:lstStyle/>
          <a:p>
            <a:r>
              <a:rPr lang="nl-NL">
                <a:solidFill>
                  <a:schemeClr val="bg1"/>
                </a:solidFill>
              </a:rPr>
              <a:t>Aftrap IBS lessen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80B4448E-E4C2-457D-8FD6-34577BA5BD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0080" y="4636008"/>
            <a:ext cx="6894576" cy="1572768"/>
          </a:xfrm>
        </p:spPr>
        <p:txBody>
          <a:bodyPr>
            <a:normAutofit/>
          </a:bodyPr>
          <a:lstStyle/>
          <a:p>
            <a:r>
              <a:rPr lang="nl-NL">
                <a:solidFill>
                  <a:schemeClr val="bg1"/>
                </a:solidFill>
              </a:rPr>
              <a:t>Maandag 12 oktober</a:t>
            </a:r>
          </a:p>
        </p:txBody>
      </p:sp>
      <p:sp>
        <p:nvSpPr>
          <p:cNvPr id="13" name="Rectangle 6">
            <a:extLst>
              <a:ext uri="{FF2B5EF4-FFF2-40B4-BE49-F238E27FC236}">
                <a16:creationId xmlns:a16="http://schemas.microsoft.com/office/drawing/2014/main" id="{2D82A42F-AEBE-4065-9792-036A904D85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9646" y="4409267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C34D8C"/>
          </a:solidFill>
          <a:ln w="38100" cap="rnd">
            <a:solidFill>
              <a:srgbClr val="C34D8C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397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F2449C-F587-4A22-994B-1ECF9FEE60C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Vandaag 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8237E5BE-A754-4A6C-958B-F783BB9FC1C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nl-NL" sz="3600" dirty="0"/>
              <a:t>Ander programma </a:t>
            </a:r>
          </a:p>
        </p:txBody>
      </p:sp>
    </p:spTree>
    <p:extLst>
      <p:ext uri="{BB962C8B-B14F-4D97-AF65-F5344CB8AC3E}">
        <p14:creationId xmlns:p14="http://schemas.microsoft.com/office/powerpoint/2010/main" val="16262592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47055254-F631-461C-B13E-D956AB67A9B2}"/>
              </a:ext>
            </a:extLst>
          </p:cNvPr>
          <p:cNvSpPr txBox="1"/>
          <p:nvPr/>
        </p:nvSpPr>
        <p:spPr>
          <a:xfrm>
            <a:off x="1300479" y="1168400"/>
            <a:ext cx="1072474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b="1" dirty="0"/>
              <a:t>11.15 IBS les </a:t>
            </a:r>
          </a:p>
          <a:p>
            <a:pPr marL="457200" indent="-457200">
              <a:buFontTx/>
              <a:buChar char="-"/>
            </a:pPr>
            <a:r>
              <a:rPr lang="nl-NL" sz="2800" b="1" dirty="0"/>
              <a:t>Intro</a:t>
            </a:r>
          </a:p>
          <a:p>
            <a:pPr marL="457200" indent="-457200">
              <a:buFontTx/>
              <a:buChar char="-"/>
            </a:pPr>
            <a:r>
              <a:rPr lang="nl-NL" sz="2800" b="1" dirty="0"/>
              <a:t>Financiën</a:t>
            </a:r>
          </a:p>
          <a:p>
            <a:pPr marL="457200" indent="-457200">
              <a:buFontTx/>
              <a:buChar char="-"/>
            </a:pPr>
            <a:r>
              <a:rPr lang="nl-NL" sz="2800" b="1" dirty="0"/>
              <a:t>Zelfstandig werken </a:t>
            </a:r>
          </a:p>
          <a:p>
            <a:endParaRPr lang="nl-NL" sz="2800" b="1" dirty="0"/>
          </a:p>
          <a:p>
            <a:r>
              <a:rPr lang="nl-NL" sz="2800" b="1" dirty="0"/>
              <a:t>12.45 L&amp;O met online les van Marieke: verdelen over de lokalen, 1 laptop aan digibord.</a:t>
            </a:r>
          </a:p>
          <a:p>
            <a:endParaRPr lang="nl-NL" sz="2800" b="1" dirty="0"/>
          </a:p>
          <a:p>
            <a:r>
              <a:rPr lang="nl-NL" sz="2800" b="1" dirty="0"/>
              <a:t>13.45 IBS les; in principe thuis  </a:t>
            </a:r>
          </a:p>
        </p:txBody>
      </p:sp>
    </p:spTree>
    <p:extLst>
      <p:ext uri="{BB962C8B-B14F-4D97-AF65-F5344CB8AC3E}">
        <p14:creationId xmlns:p14="http://schemas.microsoft.com/office/powerpoint/2010/main" val="4786368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" name="Isosceles Triangle 16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" name="Tabel 1">
            <a:extLst>
              <a:ext uri="{FF2B5EF4-FFF2-40B4-BE49-F238E27FC236}">
                <a16:creationId xmlns:a16="http://schemas.microsoft.com/office/drawing/2014/main" id="{BD5EE40C-B966-4CB5-A2B1-03A54C890189}"/>
              </a:ext>
            </a:extLst>
          </p:cNvPr>
          <p:cNvGraphicFramePr>
            <a:graphicFrameLocks noGrp="1"/>
          </p:cNvGraphicFramePr>
          <p:nvPr/>
        </p:nvGraphicFramePr>
        <p:xfrm>
          <a:off x="555096" y="1150968"/>
          <a:ext cx="11081808" cy="4971397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587091">
                  <a:extLst>
                    <a:ext uri="{9D8B030D-6E8A-4147-A177-3AD203B41FA5}">
                      <a16:colId xmlns:a16="http://schemas.microsoft.com/office/drawing/2014/main" val="792013016"/>
                    </a:ext>
                  </a:extLst>
                </a:gridCol>
                <a:gridCol w="2746658">
                  <a:extLst>
                    <a:ext uri="{9D8B030D-6E8A-4147-A177-3AD203B41FA5}">
                      <a16:colId xmlns:a16="http://schemas.microsoft.com/office/drawing/2014/main" val="1817217699"/>
                    </a:ext>
                  </a:extLst>
                </a:gridCol>
                <a:gridCol w="2560444">
                  <a:extLst>
                    <a:ext uri="{9D8B030D-6E8A-4147-A177-3AD203B41FA5}">
                      <a16:colId xmlns:a16="http://schemas.microsoft.com/office/drawing/2014/main" val="1139296865"/>
                    </a:ext>
                  </a:extLst>
                </a:gridCol>
                <a:gridCol w="2585301">
                  <a:extLst>
                    <a:ext uri="{9D8B030D-6E8A-4147-A177-3AD203B41FA5}">
                      <a16:colId xmlns:a16="http://schemas.microsoft.com/office/drawing/2014/main" val="2019437037"/>
                    </a:ext>
                  </a:extLst>
                </a:gridCol>
                <a:gridCol w="2602314">
                  <a:extLst>
                    <a:ext uri="{9D8B030D-6E8A-4147-A177-3AD203B41FA5}">
                      <a16:colId xmlns:a16="http://schemas.microsoft.com/office/drawing/2014/main" val="278496387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rtl="0" fontAlgn="base"/>
                      <a:endParaRPr lang="nl-NL" sz="2100" b="0" i="0" dirty="0">
                        <a:effectLst/>
                      </a:endParaRPr>
                    </a:p>
                  </a:txBody>
                  <a:tcPr marL="108516" marR="108516" marT="54258" marB="54258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2800" b="0" i="0" dirty="0">
                          <a:solidFill>
                            <a:schemeClr val="tx1"/>
                          </a:solidFill>
                          <a:effectLst/>
                        </a:rPr>
                        <a:t>Maandag </a:t>
                      </a:r>
                    </a:p>
                  </a:txBody>
                  <a:tcPr marL="108516" marR="108516" marT="54258" marB="54258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2800" b="0" i="0" dirty="0">
                          <a:solidFill>
                            <a:schemeClr val="tx1"/>
                          </a:solidFill>
                          <a:effectLst/>
                        </a:rPr>
                        <a:t>Dinsdag</a:t>
                      </a:r>
                    </a:p>
                  </a:txBody>
                  <a:tcPr marL="108516" marR="108516" marT="54258" marB="54258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2800" b="0" i="0" dirty="0">
                          <a:solidFill>
                            <a:schemeClr val="tx1"/>
                          </a:solidFill>
                          <a:effectLst/>
                        </a:rPr>
                        <a:t>Woensdag </a:t>
                      </a:r>
                    </a:p>
                  </a:txBody>
                  <a:tcPr marL="108516" marR="108516" marT="54258" marB="54258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2800" b="0" i="0" dirty="0">
                          <a:solidFill>
                            <a:schemeClr val="tx1"/>
                          </a:solidFill>
                          <a:effectLst/>
                        </a:rPr>
                        <a:t>Donderdag</a:t>
                      </a:r>
                    </a:p>
                  </a:txBody>
                  <a:tcPr marL="108516" marR="108516" marT="54258" marB="54258"/>
                </a:tc>
                <a:extLst>
                  <a:ext uri="{0D108BD9-81ED-4DB2-BD59-A6C34878D82A}">
                    <a16:rowId xmlns:a16="http://schemas.microsoft.com/office/drawing/2014/main" val="2248042930"/>
                  </a:ext>
                </a:extLst>
              </a:tr>
              <a:tr h="2141375"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1300" b="0">
                          <a:effectLst/>
                        </a:rPr>
                        <a:t>8 </a:t>
                      </a:r>
                      <a:endParaRPr lang="nl-NL" sz="2100" b="0" i="0">
                        <a:effectLst/>
                      </a:endParaRPr>
                    </a:p>
                  </a:txBody>
                  <a:tcPr marL="108516" marR="108516" marT="54258" marB="54258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1600" b="0" dirty="0">
                          <a:solidFill>
                            <a:schemeClr val="tx1"/>
                          </a:solidFill>
                          <a:effectLst/>
                        </a:rPr>
                        <a:t>La 4 Advies</a:t>
                      </a:r>
                      <a:endParaRPr lang="nl-NL" sz="28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 rtl="0" fontAlgn="base"/>
                      <a:r>
                        <a:rPr lang="nl-NL" sz="1600" b="0" dirty="0">
                          <a:solidFill>
                            <a:schemeClr val="tx1"/>
                          </a:solidFill>
                          <a:effectLst/>
                        </a:rPr>
                        <a:t>Optioneel ‘Financieel management’  </a:t>
                      </a:r>
                      <a:endParaRPr lang="nl-NL" sz="28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 rtl="0" fontAlgn="base"/>
                      <a:r>
                        <a:rPr lang="nl-NL" sz="1600" b="0" dirty="0" err="1">
                          <a:solidFill>
                            <a:schemeClr val="tx1"/>
                          </a:solidFill>
                          <a:effectLst/>
                        </a:rPr>
                        <a:t>Pecha</a:t>
                      </a:r>
                      <a:r>
                        <a:rPr lang="nl-NL" sz="16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nl-NL" sz="1600" b="0" dirty="0" err="1">
                          <a:solidFill>
                            <a:schemeClr val="tx1"/>
                          </a:solidFill>
                          <a:effectLst/>
                        </a:rPr>
                        <a:t>kucha</a:t>
                      </a:r>
                      <a:r>
                        <a:rPr lang="nl-NL" sz="1600" b="0" dirty="0">
                          <a:solidFill>
                            <a:schemeClr val="tx1"/>
                          </a:solidFill>
                          <a:effectLst/>
                        </a:rPr>
                        <a:t>: maken van definitieve versie </a:t>
                      </a:r>
                      <a:endParaRPr lang="nl-NL" sz="28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 rtl="0" fontAlgn="base"/>
                      <a:r>
                        <a:rPr lang="nl-NL" sz="1600" b="0" dirty="0">
                          <a:solidFill>
                            <a:schemeClr val="tx1"/>
                          </a:solidFill>
                          <a:effectLst/>
                        </a:rPr>
                        <a:t>Projecturen </a:t>
                      </a:r>
                      <a:endParaRPr lang="nl-NL" sz="28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 rtl="0" fontAlgn="base"/>
                      <a:r>
                        <a:rPr lang="nl-NL" sz="16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nl-NL" sz="2800" b="0" i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08516" marR="108516" marT="54258" marB="54258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1600" b="0" dirty="0">
                          <a:solidFill>
                            <a:schemeClr val="tx1"/>
                          </a:solidFill>
                          <a:effectLst/>
                        </a:rPr>
                        <a:t>Generale repetitie </a:t>
                      </a:r>
                      <a:r>
                        <a:rPr lang="nl-NL" sz="1600" b="0" dirty="0" err="1">
                          <a:solidFill>
                            <a:schemeClr val="tx1"/>
                          </a:solidFill>
                          <a:effectLst/>
                        </a:rPr>
                        <a:t>Pecha</a:t>
                      </a:r>
                      <a:r>
                        <a:rPr lang="nl-NL" sz="16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nl-NL" sz="1600" b="0" dirty="0" err="1">
                          <a:solidFill>
                            <a:schemeClr val="tx1"/>
                          </a:solidFill>
                          <a:effectLst/>
                        </a:rPr>
                        <a:t>kucha</a:t>
                      </a:r>
                      <a:r>
                        <a:rPr lang="nl-NL" sz="16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l" rtl="0" fontAlgn="base"/>
                      <a:r>
                        <a:rPr lang="nl-NL" sz="1600" b="0" dirty="0">
                          <a:solidFill>
                            <a:schemeClr val="tx1"/>
                          </a:solidFill>
                          <a:effectLst/>
                        </a:rPr>
                        <a:t>&amp; tevens filmen van deze versie voor de beoordeling. </a:t>
                      </a:r>
                      <a:endParaRPr lang="nl-NL" sz="2800" b="0" i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08516" marR="108516" marT="54258" marB="54258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1600" b="1">
                          <a:solidFill>
                            <a:schemeClr val="tx1"/>
                          </a:solidFill>
                          <a:effectLst/>
                        </a:rPr>
                        <a:t>Online presentaties aan de opdrachtgever: 14 oktober tussen 12.00 en 14.00 uur </a:t>
                      </a:r>
                      <a:r>
                        <a:rPr lang="nl-NL" sz="16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nl-NL" sz="2800" b="0" i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08516" marR="108516" marT="54258" marB="54258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1600" b="0" dirty="0">
                          <a:solidFill>
                            <a:schemeClr val="tx1"/>
                          </a:solidFill>
                          <a:effectLst/>
                        </a:rPr>
                        <a:t>Projecturen: </a:t>
                      </a:r>
                    </a:p>
                    <a:p>
                      <a:pPr algn="l" rtl="0" fontAlgn="base"/>
                      <a:r>
                        <a:rPr lang="nl-NL" sz="1600" b="0" dirty="0">
                          <a:solidFill>
                            <a:schemeClr val="tx1"/>
                          </a:solidFill>
                          <a:effectLst/>
                        </a:rPr>
                        <a:t>Feedback verwerken n.a.v. presentaties in IBS verslag. </a:t>
                      </a:r>
                      <a:endParaRPr lang="nl-NL" sz="28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 rtl="0" fontAlgn="base"/>
                      <a:r>
                        <a:rPr lang="nl-NL" sz="1600" b="0" dirty="0">
                          <a:solidFill>
                            <a:schemeClr val="tx1"/>
                          </a:solidFill>
                          <a:effectLst/>
                        </a:rPr>
                        <a:t>(Pascalle afwezig, Machiel aanwezig)  </a:t>
                      </a:r>
                      <a:endParaRPr lang="nl-NL" sz="2800" b="0" i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08516" marR="108516" marT="54258" marB="54258"/>
                </a:tc>
                <a:extLst>
                  <a:ext uri="{0D108BD9-81ED-4DB2-BD59-A6C34878D82A}">
                    <a16:rowId xmlns:a16="http://schemas.microsoft.com/office/drawing/2014/main" val="3429300325"/>
                  </a:ext>
                </a:extLst>
              </a:tr>
              <a:tr h="350868"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1300" b="0">
                          <a:solidFill>
                            <a:srgbClr val="70AD47"/>
                          </a:solidFill>
                          <a:effectLst/>
                        </a:rPr>
                        <a:t> </a:t>
                      </a:r>
                      <a:endParaRPr lang="nl-NL" sz="1300" b="0" i="0">
                        <a:solidFill>
                          <a:srgbClr val="70AD47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516" marR="108516" marT="54258" marB="54258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1600" b="0">
                          <a:solidFill>
                            <a:schemeClr val="tx1"/>
                          </a:solidFill>
                          <a:effectLst/>
                        </a:rPr>
                        <a:t>HERFSTVAKANTIE  </a:t>
                      </a:r>
                      <a:endParaRPr lang="nl-NL" sz="2800" b="0" i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08516" marR="108516" marT="54258" marB="54258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16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nl-NL" sz="1600" b="0" i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516" marR="108516" marT="54258" marB="54258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16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nl-NL" sz="1600" b="0" i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516" marR="108516" marT="54258" marB="54258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16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nl-NL" sz="1600" b="0" i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516" marR="108516" marT="54258" marB="54258"/>
                </a:tc>
                <a:extLst>
                  <a:ext uri="{0D108BD9-81ED-4DB2-BD59-A6C34878D82A}">
                    <a16:rowId xmlns:a16="http://schemas.microsoft.com/office/drawing/2014/main" val="1265247700"/>
                  </a:ext>
                </a:extLst>
              </a:tr>
              <a:tr h="1942430"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1300" b="0">
                          <a:effectLst/>
                        </a:rPr>
                        <a:t>9 </a:t>
                      </a:r>
                      <a:endParaRPr lang="nl-NL" sz="2100" b="0" i="0">
                        <a:effectLst/>
                      </a:endParaRPr>
                    </a:p>
                  </a:txBody>
                  <a:tcPr marL="108516" marR="108516" marT="54258" marB="54258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1600" b="0" dirty="0">
                          <a:solidFill>
                            <a:schemeClr val="tx1"/>
                          </a:solidFill>
                          <a:effectLst/>
                        </a:rPr>
                        <a:t>Versie 2 LA 4 26-10 </a:t>
                      </a:r>
                      <a:endParaRPr lang="nl-NL" sz="28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 rtl="0" fontAlgn="base"/>
                      <a:r>
                        <a:rPr lang="nl-NL" sz="1600" b="0" dirty="0">
                          <a:solidFill>
                            <a:schemeClr val="tx1"/>
                          </a:solidFill>
                          <a:effectLst/>
                        </a:rPr>
                        <a:t>Inhoudelijke input </a:t>
                      </a:r>
                      <a:r>
                        <a:rPr lang="nl-NL" sz="1600" b="0" dirty="0" err="1">
                          <a:solidFill>
                            <a:schemeClr val="tx1"/>
                          </a:solidFill>
                          <a:effectLst/>
                        </a:rPr>
                        <a:t>ahv</a:t>
                      </a:r>
                      <a:r>
                        <a:rPr lang="nl-NL" sz="1600" b="0" dirty="0">
                          <a:solidFill>
                            <a:schemeClr val="tx1"/>
                          </a:solidFill>
                          <a:effectLst/>
                        </a:rPr>
                        <a:t> aantal best </a:t>
                      </a:r>
                      <a:r>
                        <a:rPr lang="nl-NL" sz="1600" b="0" dirty="0" err="1">
                          <a:solidFill>
                            <a:schemeClr val="tx1"/>
                          </a:solidFill>
                          <a:effectLst/>
                        </a:rPr>
                        <a:t>practices</a:t>
                      </a:r>
                      <a:r>
                        <a:rPr lang="nl-NL" sz="1600" b="0" dirty="0">
                          <a:solidFill>
                            <a:schemeClr val="tx1"/>
                          </a:solidFill>
                          <a:effectLst/>
                        </a:rPr>
                        <a:t>.  </a:t>
                      </a:r>
                      <a:endParaRPr lang="nl-NL" sz="28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 rtl="0" fontAlgn="base"/>
                      <a:r>
                        <a:rPr lang="nl-NL" sz="1600" b="0" dirty="0">
                          <a:solidFill>
                            <a:schemeClr val="tx1"/>
                          </a:solidFill>
                          <a:effectLst/>
                        </a:rPr>
                        <a:t>Spreekuur voor extra inhoudelijke input.</a:t>
                      </a:r>
                      <a:endParaRPr lang="nl-NL" sz="28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 rtl="0" fontAlgn="base"/>
                      <a:r>
                        <a:rPr lang="nl-NL" sz="1600" b="0" dirty="0">
                          <a:solidFill>
                            <a:schemeClr val="tx1"/>
                          </a:solidFill>
                          <a:effectLst/>
                        </a:rPr>
                        <a:t>Optioneel; 13.00 uur ‘taal checken met Rianne’. </a:t>
                      </a:r>
                      <a:endParaRPr lang="nl-NL" sz="2800" b="0" i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08516" marR="108516" marT="54258" marB="54258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1600" b="0" dirty="0">
                          <a:solidFill>
                            <a:schemeClr val="tx1"/>
                          </a:solidFill>
                          <a:effectLst/>
                        </a:rPr>
                        <a:t>Projecturen + </a:t>
                      </a:r>
                      <a:endParaRPr lang="nl-NL" sz="28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 rtl="0" fontAlgn="base"/>
                      <a:r>
                        <a:rPr lang="nl-NL" sz="1600" b="0" dirty="0">
                          <a:solidFill>
                            <a:schemeClr val="tx1"/>
                          </a:solidFill>
                          <a:effectLst/>
                        </a:rPr>
                        <a:t>per groep gesprek over uiteindelijke advies; voldoet dit aan de criteria.  </a:t>
                      </a:r>
                      <a:endParaRPr lang="nl-NL" sz="2800" b="0" i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08516" marR="108516" marT="54258" marB="54258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1600" b="0" dirty="0">
                          <a:solidFill>
                            <a:schemeClr val="tx1"/>
                          </a:solidFill>
                          <a:effectLst/>
                        </a:rPr>
                        <a:t>Eindevaluatie ‘document verantwoording leerdoelen + samenwerking’, anderen werken in groepjes verder aan IBS. </a:t>
                      </a:r>
                      <a:endParaRPr lang="nl-NL" sz="2800" b="0" i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08516" marR="108516" marT="54258" marB="54258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1600" b="0" dirty="0">
                          <a:solidFill>
                            <a:schemeClr val="tx1"/>
                          </a:solidFill>
                          <a:effectLst/>
                        </a:rPr>
                        <a:t>Begrippenlijst</a:t>
                      </a:r>
                      <a:endParaRPr lang="nl-NL" sz="2800" b="0" i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08516" marR="108516" marT="54258" marB="54258"/>
                </a:tc>
                <a:extLst>
                  <a:ext uri="{0D108BD9-81ED-4DB2-BD59-A6C34878D82A}">
                    <a16:rowId xmlns:a16="http://schemas.microsoft.com/office/drawing/2014/main" val="136080078"/>
                  </a:ext>
                </a:extLst>
              </a:tr>
            </a:tbl>
          </a:graphicData>
        </a:graphic>
      </p:graphicFrame>
      <p:sp>
        <p:nvSpPr>
          <p:cNvPr id="3" name="Tekstvak 2">
            <a:extLst>
              <a:ext uri="{FF2B5EF4-FFF2-40B4-BE49-F238E27FC236}">
                <a16:creationId xmlns:a16="http://schemas.microsoft.com/office/drawing/2014/main" id="{C41C3902-4E6F-4078-BBDC-055924F6DC2E}"/>
              </a:ext>
            </a:extLst>
          </p:cNvPr>
          <p:cNvSpPr txBox="1"/>
          <p:nvPr/>
        </p:nvSpPr>
        <p:spPr>
          <a:xfrm>
            <a:off x="643467" y="426943"/>
            <a:ext cx="54332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b="1" dirty="0"/>
              <a:t>Planning week 8 en 9: </a:t>
            </a:r>
          </a:p>
        </p:txBody>
      </p:sp>
    </p:spTree>
    <p:extLst>
      <p:ext uri="{BB962C8B-B14F-4D97-AF65-F5344CB8AC3E}">
        <p14:creationId xmlns:p14="http://schemas.microsoft.com/office/powerpoint/2010/main" val="10741095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3E2F907-6B62-44DF-B4D0-A40811B8CA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err="1">
                <a:solidFill>
                  <a:schemeClr val="accent2"/>
                </a:solidFill>
              </a:rPr>
              <a:t>Pecha</a:t>
            </a:r>
            <a:r>
              <a:rPr lang="nl-NL" b="1" dirty="0">
                <a:solidFill>
                  <a:schemeClr val="accent2"/>
                </a:solidFill>
              </a:rPr>
              <a:t> </a:t>
            </a:r>
            <a:r>
              <a:rPr lang="nl-NL" b="1" dirty="0" err="1">
                <a:solidFill>
                  <a:schemeClr val="accent2"/>
                </a:solidFill>
              </a:rPr>
              <a:t>kucha</a:t>
            </a:r>
            <a:endParaRPr lang="nl-NL" b="1" dirty="0">
              <a:solidFill>
                <a:schemeClr val="accent2"/>
              </a:solidFill>
            </a:endParaRP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75F34025-470C-4BC0-8931-D060CC47DF60}"/>
              </a:ext>
            </a:extLst>
          </p:cNvPr>
          <p:cNvSpPr txBox="1"/>
          <p:nvPr/>
        </p:nvSpPr>
        <p:spPr>
          <a:xfrm>
            <a:off x="838200" y="1690688"/>
            <a:ext cx="9220200" cy="44029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+mj-lt"/>
              <a:buAutoNum type="alphaLcParenR"/>
            </a:pPr>
            <a:r>
              <a:rPr lang="nl-NL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</a:t>
            </a:r>
            <a:r>
              <a:rPr lang="nl-NL" sz="24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pecha</a:t>
            </a:r>
            <a:r>
              <a:rPr lang="nl-NL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24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kucha</a:t>
            </a:r>
            <a:r>
              <a:rPr lang="nl-NL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doen jullie dinsdag 13 oktober op school.</a:t>
            </a: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Deze presentatie wordt opgenomen door een van de docenten en gedeeld met jullie, de gemeente en met Valerie &amp; Pascalle. 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+mj-lt"/>
              <a:buAutoNum type="alphaLcParenR"/>
            </a:pP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+mj-lt"/>
              <a:buAutoNum type="alphaLcParenR"/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nline meeting met de wijkmanager van jullie casus vindt plaats op woensdag 14 oktober via Teams. 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+mj-lt"/>
              <a:buAutoNum type="alphaLcParenR"/>
            </a:pP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800"/>
              </a:spcAft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 wiki staat een memo met alles op een rijtje over</a:t>
            </a:r>
          </a:p>
          <a:p>
            <a:pPr lvl="0">
              <a:lnSpc>
                <a:spcPct val="115000"/>
              </a:lnSpc>
              <a:spcAft>
                <a:spcPts val="800"/>
              </a:spcAft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presentatie. </a:t>
            </a:r>
            <a:endParaRPr lang="nl-N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ol: horizontaal 6">
            <a:extLst>
              <a:ext uri="{FF2B5EF4-FFF2-40B4-BE49-F238E27FC236}">
                <a16:creationId xmlns:a16="http://schemas.microsoft.com/office/drawing/2014/main" id="{1343F17C-B4ED-47EA-B898-25A9293640D6}"/>
              </a:ext>
            </a:extLst>
          </p:cNvPr>
          <p:cNvSpPr/>
          <p:nvPr/>
        </p:nvSpPr>
        <p:spPr>
          <a:xfrm>
            <a:off x="8458200" y="4368800"/>
            <a:ext cx="2895600" cy="2124075"/>
          </a:xfrm>
          <a:prstGeom prst="horizontalScroll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3600" dirty="0"/>
              <a:t>Vragen? </a:t>
            </a:r>
          </a:p>
        </p:txBody>
      </p:sp>
    </p:spTree>
    <p:extLst>
      <p:ext uri="{BB962C8B-B14F-4D97-AF65-F5344CB8AC3E}">
        <p14:creationId xmlns:p14="http://schemas.microsoft.com/office/powerpoint/2010/main" val="11252014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57845966-6EFC-468A-9CC7-BAB4B95854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54372" y="0"/>
            <a:ext cx="9483256" cy="6858000"/>
          </a:xfrm>
          <a:prstGeom prst="rect">
            <a:avLst/>
          </a:prstGeom>
          <a:solidFill>
            <a:srgbClr val="4773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3" name="Picture 72">
            <a:extLst>
              <a:ext uri="{FF2B5EF4-FFF2-40B4-BE49-F238E27FC236}">
                <a16:creationId xmlns:a16="http://schemas.microsoft.com/office/drawing/2014/main" id="{75554383-98AF-4A47-BB65-705FAAA4BE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5" name="Freeform: Shape 74">
            <a:extLst>
              <a:ext uri="{FF2B5EF4-FFF2-40B4-BE49-F238E27FC236}">
                <a16:creationId xmlns:a16="http://schemas.microsoft.com/office/drawing/2014/main" id="{ADAD1991-FFD1-4E94-ABAB-7560D33008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44484" y="0"/>
            <a:ext cx="7837716" cy="6858000"/>
          </a:xfrm>
          <a:custGeom>
            <a:avLst/>
            <a:gdLst>
              <a:gd name="connsiteX0" fmla="*/ 2232159 w 7837716"/>
              <a:gd name="connsiteY0" fmla="*/ 0 h 6858000"/>
              <a:gd name="connsiteX1" fmla="*/ 5605557 w 7837716"/>
              <a:gd name="connsiteY1" fmla="*/ 0 h 6858000"/>
              <a:gd name="connsiteX2" fmla="*/ 5617845 w 7837716"/>
              <a:gd name="connsiteY2" fmla="*/ 5384 h 6858000"/>
              <a:gd name="connsiteX3" fmla="*/ 7837716 w 7837716"/>
              <a:gd name="connsiteY3" fmla="*/ 3429000 h 6858000"/>
              <a:gd name="connsiteX4" fmla="*/ 5617845 w 7837716"/>
              <a:gd name="connsiteY4" fmla="*/ 6852616 h 6858000"/>
              <a:gd name="connsiteX5" fmla="*/ 5605557 w 7837716"/>
              <a:gd name="connsiteY5" fmla="*/ 6858000 h 6858000"/>
              <a:gd name="connsiteX6" fmla="*/ 2232159 w 7837716"/>
              <a:gd name="connsiteY6" fmla="*/ 6858000 h 6858000"/>
              <a:gd name="connsiteX7" fmla="*/ 2219871 w 7837716"/>
              <a:gd name="connsiteY7" fmla="*/ 6852616 h 6858000"/>
              <a:gd name="connsiteX8" fmla="*/ 0 w 7837716"/>
              <a:gd name="connsiteY8" fmla="*/ 3429000 h 6858000"/>
              <a:gd name="connsiteX9" fmla="*/ 2219871 w 7837716"/>
              <a:gd name="connsiteY9" fmla="*/ 538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837716" h="6858000">
                <a:moveTo>
                  <a:pt x="2232159" y="0"/>
                </a:moveTo>
                <a:lnTo>
                  <a:pt x="5605557" y="0"/>
                </a:lnTo>
                <a:lnTo>
                  <a:pt x="5617845" y="5384"/>
                </a:lnTo>
                <a:cubicBezTo>
                  <a:pt x="6931322" y="618789"/>
                  <a:pt x="7837716" y="1921305"/>
                  <a:pt x="7837716" y="3429000"/>
                </a:cubicBezTo>
                <a:cubicBezTo>
                  <a:pt x="7837716" y="4936696"/>
                  <a:pt x="6931322" y="6239212"/>
                  <a:pt x="5617845" y="6852616"/>
                </a:cubicBezTo>
                <a:lnTo>
                  <a:pt x="5605557" y="6858000"/>
                </a:lnTo>
                <a:lnTo>
                  <a:pt x="2232159" y="6858000"/>
                </a:lnTo>
                <a:lnTo>
                  <a:pt x="2219871" y="6852616"/>
                </a:lnTo>
                <a:cubicBezTo>
                  <a:pt x="906394" y="6239212"/>
                  <a:pt x="0" y="4936696"/>
                  <a:pt x="0" y="3429000"/>
                </a:cubicBezTo>
                <a:cubicBezTo>
                  <a:pt x="0" y="1921305"/>
                  <a:pt x="906394" y="618789"/>
                  <a:pt x="2219871" y="5384"/>
                </a:cubicBezTo>
                <a:close/>
              </a:path>
            </a:pathLst>
          </a:custGeom>
          <a:solidFill>
            <a:schemeClr val="bg1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82000"/>
                  </a:schemeClr>
                </a:gs>
                <a:gs pos="100000">
                  <a:schemeClr val="bg2">
                    <a:lumMod val="87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2050" name="Picture 2" descr="Aan de slag voor jouw Zwolle">
            <a:extLst>
              <a:ext uri="{FF2B5EF4-FFF2-40B4-BE49-F238E27FC236}">
                <a16:creationId xmlns:a16="http://schemas.microsoft.com/office/drawing/2014/main" id="{D41F679B-36C7-4BF0-B50B-A1D20CFF9E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236181" y="2180700"/>
            <a:ext cx="5462546" cy="2540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4773956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AnalogousFromDarkSeedLeftStep">
      <a:dk1>
        <a:srgbClr val="000000"/>
      </a:dk1>
      <a:lt1>
        <a:srgbClr val="FFFFFF"/>
      </a:lt1>
      <a:dk2>
        <a:srgbClr val="241B2F"/>
      </a:dk2>
      <a:lt2>
        <a:srgbClr val="F0F3F2"/>
      </a:lt2>
      <a:accent1>
        <a:srgbClr val="C34D8C"/>
      </a:accent1>
      <a:accent2>
        <a:srgbClr val="B13BAC"/>
      </a:accent2>
      <a:accent3>
        <a:srgbClr val="974DC3"/>
      </a:accent3>
      <a:accent4>
        <a:srgbClr val="543BB1"/>
      </a:accent4>
      <a:accent5>
        <a:srgbClr val="4D65C3"/>
      </a:accent5>
      <a:accent6>
        <a:srgbClr val="3B84B1"/>
      </a:accent6>
      <a:hlink>
        <a:srgbClr val="5B5FC8"/>
      </a:hlink>
      <a:folHlink>
        <a:srgbClr val="7F7F7F"/>
      </a:folHlink>
    </a:clrScheme>
    <a:fontScheme name="Custom 2">
      <a:majorFont>
        <a:latin typeface="Modern Love"/>
        <a:ea typeface=""/>
        <a:cs typeface=""/>
      </a:majorFont>
      <a:minorFont>
        <a:latin typeface="The Ha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2" ma:contentTypeDescription="Een nieuw document maken." ma:contentTypeScope="" ma:versionID="1dc84fb11a9be35ac09a1ae920ea7357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85fd8f0e804736af8b3f71c277445723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5DD3176-262A-4999-84BB-4B54B7FF8F8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AF327E1-CC01-47F4-924F-60239595741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2B45540-6C00-4385-A863-51C28FF4E70B}">
  <ds:schemaRefs>
    <ds:schemaRef ds:uri="http://www.w3.org/XML/1998/namespace"/>
    <ds:schemaRef ds:uri="http://purl.org/dc/elements/1.1/"/>
    <ds:schemaRef ds:uri="34354c1b-6b8c-435b-ad50-990538c19557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documentManagement/types"/>
    <ds:schemaRef ds:uri="47a28104-336f-447d-946e-e305ac2bcd47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255</Words>
  <Application>Microsoft Office PowerPoint</Application>
  <PresentationFormat>Breedbeeld</PresentationFormat>
  <Paragraphs>51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2</vt:i4>
      </vt:variant>
      <vt:variant>
        <vt:lpstr>Diatitels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Modern Love</vt:lpstr>
      <vt:lpstr>The Hand</vt:lpstr>
      <vt:lpstr>SketchyVTI</vt:lpstr>
      <vt:lpstr>Kantoorthema</vt:lpstr>
      <vt:lpstr>Aftrap IBS lessen</vt:lpstr>
      <vt:lpstr>Vandaag </vt:lpstr>
      <vt:lpstr>PowerPoint-presentatie</vt:lpstr>
      <vt:lpstr>PowerPoint-presentatie</vt:lpstr>
      <vt:lpstr>Pecha kucha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Aftrap IBS lessen</dc:title>
  <dc:creator>Pascalle Cup</dc:creator>
  <cp:lastModifiedBy>Pascalle Cup</cp:lastModifiedBy>
  <cp:revision>1</cp:revision>
  <dcterms:created xsi:type="dcterms:W3CDTF">2020-10-12T09:03:46Z</dcterms:created>
  <dcterms:modified xsi:type="dcterms:W3CDTF">2020-10-12T09:08:28Z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